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57" r:id="rId5"/>
    <p:sldId id="258" r:id="rId6"/>
    <p:sldId id="259" r:id="rId7"/>
    <p:sldId id="299" r:id="rId8"/>
    <p:sldId id="261" r:id="rId9"/>
    <p:sldId id="300" r:id="rId10"/>
    <p:sldId id="263" r:id="rId11"/>
    <p:sldId id="264" r:id="rId12"/>
    <p:sldId id="272" r:id="rId13"/>
    <p:sldId id="270" r:id="rId14"/>
    <p:sldId id="273" r:id="rId15"/>
    <p:sldId id="271" r:id="rId16"/>
    <p:sldId id="277" r:id="rId17"/>
    <p:sldId id="278" r:id="rId18"/>
    <p:sldId id="281" r:id="rId19"/>
    <p:sldId id="306" r:id="rId20"/>
    <p:sldId id="282" r:id="rId21"/>
    <p:sldId id="304" r:id="rId22"/>
    <p:sldId id="302" r:id="rId23"/>
    <p:sldId id="289" r:id="rId24"/>
    <p:sldId id="297" r:id="rId25"/>
    <p:sldId id="291" r:id="rId26"/>
    <p:sldId id="293" r:id="rId27"/>
    <p:sldId id="295" r:id="rId28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s, Kaitlin" initials="BK" lastIdx="2" clrIdx="0">
    <p:extLst>
      <p:ext uri="{19B8F6BF-5375-455C-9EA6-DF929625EA0E}">
        <p15:presenceInfo xmlns:p15="http://schemas.microsoft.com/office/powerpoint/2012/main" userId="S-1-5-21-527237240-963894560-725345543-12117145" providerId="AD"/>
      </p:ext>
    </p:extLst>
  </p:cmAuthor>
  <p:cmAuthor id="2" name="Nick Brothers" initials="NB" lastIdx="1" clrIdx="1">
    <p:extLst>
      <p:ext uri="{19B8F6BF-5375-455C-9EA6-DF929625EA0E}">
        <p15:presenceInfo xmlns:p15="http://schemas.microsoft.com/office/powerpoint/2012/main" userId="1BDRAupL7PSiaW9Y8JkUfvXNAOuPlgEOxQoCHEkQp9M=" providerId="None"/>
      </p:ext>
    </p:extLst>
  </p:cmAuthor>
  <p:cmAuthor id="3" name="Bruno,Maribel (HHSC)" initials="B(" lastIdx="27" clrIdx="2">
    <p:extLst>
      <p:ext uri="{19B8F6BF-5375-455C-9EA6-DF929625EA0E}">
        <p15:presenceInfo xmlns:p15="http://schemas.microsoft.com/office/powerpoint/2012/main" userId="S::Maribel.Bruno@hhs.texas.gov::8ce13b29-59f8-4d41-8d53-4e6d769bc3a7" providerId="AD"/>
      </p:ext>
    </p:extLst>
  </p:cmAuthor>
  <p:cmAuthor id="4" name="Becker,Kaleigh (HHSC)" initials="B(" lastIdx="12" clrIdx="3">
    <p:extLst>
      <p:ext uri="{19B8F6BF-5375-455C-9EA6-DF929625EA0E}">
        <p15:presenceInfo xmlns:p15="http://schemas.microsoft.com/office/powerpoint/2012/main" userId="S::Kaleigh.Becker01@hhs.texas.gov::3fcbc272-5691-404c-a09b-645b5c765af4" providerId="AD"/>
      </p:ext>
    </p:extLst>
  </p:cmAuthor>
  <p:cmAuthor id="5" name="Kirtz, Susan C" initials="KSC" lastIdx="9" clrIdx="4">
    <p:extLst>
      <p:ext uri="{19B8F6BF-5375-455C-9EA6-DF929625EA0E}">
        <p15:presenceInfo xmlns:p15="http://schemas.microsoft.com/office/powerpoint/2012/main" userId="S::susan.kirtz@austin.utexas.edu::5176dd27-692f-4190-90e9-6facb0c397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05"/>
    <p:restoredTop sz="80824"/>
  </p:normalViewPr>
  <p:slideViewPr>
    <p:cSldViewPr snapToGrid="0" snapToObjects="1">
      <p:cViewPr varScale="1">
        <p:scale>
          <a:sx n="39" d="100"/>
          <a:sy n="39" d="100"/>
        </p:scale>
        <p:origin x="108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1448-28CF-8047-8F8F-B1C840BC735F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5D02C-163E-F24F-9E72-4AAF99EE2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27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7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1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8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7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6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0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3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5D02C-163E-F24F-9E72-4AAF99EE23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20574000" cy="5943600"/>
          </a:xfrm>
        </p:spPr>
        <p:txBody>
          <a:bodyPr/>
          <a:lstStyle>
            <a:lvl1pPr algn="l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879C78-323B-7740-8346-7D164DA83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400"/>
            <a:ext cx="205740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67D67C6-DC97-914C-AD9C-579610347E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10972799"/>
            <a:ext cx="20574000" cy="685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800" b="1" i="0" spc="30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0C452C-8359-44F3-E8FF-B213F14AA59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657600" y="7315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B1EF5D4F-03C3-B93D-75AE-589F14184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06039" y="228602"/>
            <a:ext cx="5486395" cy="20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0"/>
            <a:ext cx="9144000" cy="9143982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3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95401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685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7019C7-0C14-AEC8-7B27-6EA790596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62050" y="7315205"/>
            <a:ext cx="9144000" cy="4800595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15BDA6B-6B2F-23E1-0383-67BFCE97C6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62050" y="64008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Some examples of brand names include: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FDD2903-FDF4-65EF-807F-C3FF406FDE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2971806"/>
            <a:ext cx="9144000" cy="3429000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0A585A4-C872-C938-258C-DF4F5EBEF7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9144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/>
              <a:t>Prescribed to help with pain from: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EB342-69BE-DDC3-401B-52E238078405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144838-1FF6-E6F4-B3D7-29D482B06D4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61275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CBE4C24-CC71-51A0-6964-6598CEB239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1600" y="2514613"/>
            <a:ext cx="9144000" cy="9601187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8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2pPr>
            <a:lvl3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3pPr>
            <a:lvl4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4pPr>
            <a:lvl5pPr>
              <a:defRPr sz="7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91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ECD8D4-6170-359E-BEDC-B3BE54D7F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1600"/>
            <a:ext cx="19202400" cy="2286000"/>
          </a:xfrm>
        </p:spPr>
        <p:txBody>
          <a:bodyPr/>
          <a:lstStyle>
            <a:lvl1pPr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How You Can Help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9CBA369C-2845-C71B-8E01-8BE1D1620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9138005"/>
            <a:ext cx="13487400" cy="296394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48EA1FA0-6A99-245D-4407-902A71A4A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7772400"/>
            <a:ext cx="13487400" cy="1137005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47A119B-0105-29F8-0A11-3433C38FD7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FFF2D090-E887-EEAB-3B01-77F1E7B717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5715000"/>
            <a:ext cx="13487400" cy="18288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6133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DE45F8E-5CF4-9012-2C57-894F35F25C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0" y="8457931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251460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F9978726-BB8C-D728-AC58-A99F505E4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43600" y="9815946"/>
            <a:ext cx="13487400" cy="2286000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2217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4B9250-3FF8-9A9F-51E6-0510AC921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625" y="1377119"/>
            <a:ext cx="19202400" cy="22860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You Can Help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8ED9E3BC-B7D4-156B-9F89-8E1ED978FC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43600" y="4343400"/>
            <a:ext cx="13487400" cy="1143000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200" b="1" i="0" spc="0" baseline="0">
                <a:solidFill>
                  <a:schemeClr val="tx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Year: title here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AB88F0-79F5-C0E9-3F42-58F74CB9F0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43600" y="5714999"/>
            <a:ext cx="13487400" cy="6623881"/>
          </a:xfrm>
        </p:spPr>
        <p:txBody>
          <a:bodyPr lIns="0" tIns="0" rIns="0" bIns="0" anchor="t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3199714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4pPr>
            <a:lvl5pPr marL="4113885" indent="-457200"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9281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EE64FE-2E7C-5666-14F2-E58DC800B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223" y="2743196"/>
            <a:ext cx="16459200" cy="18288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7FDF97-123F-FCF5-9120-8F38DD573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224" y="1828797"/>
            <a:ext cx="16459199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1D7251-14F6-81FD-3168-9DFF934CE9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9223" y="5029200"/>
            <a:ext cx="164592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453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A8C9F2-FFA0-3EAE-81EA-103158BB3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096" y="2743195"/>
            <a:ext cx="16459201" cy="1828799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One Column Slide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6663BFB-98D0-4326-41C2-1FCB4E3B05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9096" y="1828797"/>
            <a:ext cx="16459327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9A245B-A678-F8F6-285B-644D1154CE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5909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BD73A0-0979-BA86-7D72-F96B70FE02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417556" y="5029200"/>
            <a:ext cx="8001000" cy="7315200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102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Full page image ">
            <a:extLst>
              <a:ext uri="{FF2B5EF4-FFF2-40B4-BE49-F238E27FC236}">
                <a16:creationId xmlns:a16="http://schemas.microsoft.com/office/drawing/2014/main" id="{65112CEB-F3F1-A448-818C-79B272BF5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</a:t>
            </a:r>
            <a:r>
              <a:rPr lang="en-US" dirty="0" err="1"/>
              <a:t>icn</a:t>
            </a:r>
            <a:r>
              <a:rPr lang="en-US" dirty="0"/>
              <a:t>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78352B-EDAC-E2F3-8471-AF0B7F965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1371600"/>
            <a:ext cx="20720304" cy="2286000"/>
          </a:xfrm>
        </p:spPr>
        <p:txBody>
          <a:bodyPr lIns="0" tIns="0" rIns="0" bIns="0"/>
          <a:lstStyle>
            <a:lvl1pPr algn="ctr">
              <a:lnSpc>
                <a:spcPct val="125000"/>
              </a:lnSpc>
              <a:defRPr sz="60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have experienced an opioid overdose or know someone who has.</a:t>
            </a:r>
          </a:p>
        </p:txBody>
      </p:sp>
    </p:spTree>
    <p:extLst>
      <p:ext uri="{BB962C8B-B14F-4D97-AF65-F5344CB8AC3E}">
        <p14:creationId xmlns:p14="http://schemas.microsoft.com/office/powerpoint/2010/main" val="3827746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) Imag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CEC4BEF9-5BC9-0546-A943-9ECEE297F9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188825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203F3A-8B43-9763-D7C3-D4BB4B267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4572000"/>
            <a:ext cx="9144000" cy="7315203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268DD5-7CFA-3708-CF30-F292E93842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(L)</a:t>
            </a:r>
            <a:br>
              <a:rPr lang="en-US" dirty="0"/>
            </a:br>
            <a:r>
              <a:rPr lang="en-US" dirty="0"/>
              <a:t>Image (R)</a:t>
            </a:r>
          </a:p>
        </p:txBody>
      </p:sp>
    </p:spTree>
    <p:extLst>
      <p:ext uri="{BB962C8B-B14F-4D97-AF65-F5344CB8AC3E}">
        <p14:creationId xmlns:p14="http://schemas.microsoft.com/office/powerpoint/2010/main" val="18853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ing Or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E41-054D-7542-B4AA-C0C95B1C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3200400"/>
            <a:ext cx="10360025" cy="5943600"/>
          </a:xfrm>
        </p:spPr>
        <p:txBody>
          <a:bodyPr/>
          <a:lstStyle>
            <a:lvl1pPr algn="l">
              <a:defRPr sz="115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Organization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C30C-D5D8-AC0F-9731-0FE40054E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4124" y="914401"/>
            <a:ext cx="3999126" cy="1870239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16B9DCE-361F-C738-D30E-91B4F048B8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10058399"/>
            <a:ext cx="10360025" cy="1828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Texas Targeted Opioid Response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C4EFF6B-758C-40C1-BDAA-CCB8F76DA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286001"/>
            <a:ext cx="10360025" cy="914399"/>
          </a:xfrm>
        </p:spPr>
        <p:txBody>
          <a:bodyPr lIns="0" tIns="0" rIns="182880" bIns="0" anchor="ctr">
            <a:noAutofit/>
          </a:bodyPr>
          <a:lstStyle>
            <a:lvl1pPr marL="0" indent="0" algn="l">
              <a:buNone/>
              <a:defRPr sz="2800" b="1" i="0" spc="300">
                <a:solidFill>
                  <a:schemeClr val="accent2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Picture Placeholder 2" descr="Right side image ">
            <a:extLst>
              <a:ext uri="{FF2B5EF4-FFF2-40B4-BE49-F238E27FC236}">
                <a16:creationId xmlns:a16="http://schemas.microsoft.com/office/drawing/2014/main" id="{6F42350F-911E-6BCA-B728-639AD3EF0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38760" y="0"/>
            <a:ext cx="11438890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PLACE YOUR ORGANIZATION LOGOS HERE</a:t>
            </a:r>
          </a:p>
        </p:txBody>
      </p:sp>
    </p:spTree>
    <p:extLst>
      <p:ext uri="{BB962C8B-B14F-4D97-AF65-F5344CB8AC3E}">
        <p14:creationId xmlns:p14="http://schemas.microsoft.com/office/powerpoint/2010/main" val="213062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R)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3E93E0-6ABF-694A-A8E3-7C29AB7170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62304" y="4572000"/>
            <a:ext cx="9144000" cy="7315204"/>
          </a:xfrm>
        </p:spPr>
        <p:txBody>
          <a:bodyPr wrap="square" lIns="0" tIns="0" rIns="0" bIns="0">
            <a:noAutofit/>
          </a:bodyPr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lang="en-US" sz="2800" dirty="0">
                <a:latin typeface="+mn-lt"/>
                <a:ea typeface="Fira Sans" panose="020B0503050000020004" pitchFamily="34" charset="0"/>
                <a:cs typeface="Fira Sans" panose="020B0503050000020004" pitchFamily="34" charset="0"/>
              </a:defRPr>
            </a:lvl1pPr>
            <a:lvl2pPr marL="1371371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2pPr>
            <a:lvl3pPr marL="2285543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3pPr>
            <a:lvl4pPr marL="3199714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4pPr>
            <a:lvl5pPr marL="4113885" indent="-457200">
              <a:lnSpc>
                <a:spcPct val="125000"/>
              </a:lnSpc>
              <a:buFont typeface="Arial" panose="020B0604020202020204" pitchFamily="34" charset="0"/>
              <a:buChar char="•"/>
              <a:defRPr sz="2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336-1163-584A-BEA0-71736513E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62304" y="1600200"/>
            <a:ext cx="9144000" cy="1828799"/>
          </a:xfrm>
        </p:spPr>
        <p:txBody>
          <a:bodyPr lIns="0" tIns="0" rIns="0" bIns="0" anchor="t"/>
          <a:lstStyle>
            <a:lvl1pPr>
              <a:lnSpc>
                <a:spcPct val="125000"/>
              </a:lnSpc>
              <a:defRPr sz="6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Text (R)</a:t>
            </a:r>
            <a:br>
              <a:rPr lang="en-US" dirty="0"/>
            </a:br>
            <a:r>
              <a:rPr lang="en-US" dirty="0"/>
              <a:t>Image (L)</a:t>
            </a:r>
          </a:p>
        </p:txBody>
      </p:sp>
      <p:sp>
        <p:nvSpPr>
          <p:cNvPr id="10" name="Picture Placeholder 2" descr="Right side image ">
            <a:extLst>
              <a:ext uri="{FF2B5EF4-FFF2-40B4-BE49-F238E27FC236}">
                <a16:creationId xmlns:a16="http://schemas.microsoft.com/office/drawing/2014/main" id="{FBC99BCD-B4C6-5679-5840-DD867E0E28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127" y="0"/>
            <a:ext cx="12188952" cy="13716000"/>
          </a:xfrm>
          <a:solidFill>
            <a:schemeClr val="bg1">
              <a:lumMod val="95000"/>
            </a:schemeClr>
          </a:solidFill>
        </p:spPr>
        <p:txBody>
          <a:bodyPr lIns="914400" tIns="914400" rIns="914400" bIns="91440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26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BCFA-DD3B-0A41-B02E-DA12D294E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800" y="2285999"/>
            <a:ext cx="20574000" cy="5943599"/>
          </a:xfrm>
        </p:spPr>
        <p:txBody>
          <a:bodyPr/>
          <a:lstStyle>
            <a:lvl1pPr algn="ctr"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Recovery is Possible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DFEB7-D6A8-D039-09AF-8868E5277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225" y="8229598"/>
            <a:ext cx="16459200" cy="1981202"/>
          </a:xfrm>
        </p:spPr>
        <p:txBody>
          <a:bodyPr/>
          <a:lstStyle>
            <a:lvl1pPr marL="0" marR="0" indent="0" algn="ctr" defTabSz="1828343" rtl="0" eaLnBrk="1" fontAlgn="auto" latinLnBrk="0" hangingPunct="1">
              <a:lnSpc>
                <a:spcPct val="125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DDB662-944D-1014-DC04-843EE7390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10972800"/>
            <a:ext cx="20574000" cy="701675"/>
          </a:xfrm>
        </p:spPr>
        <p:txBody>
          <a:bodyPr/>
          <a:lstStyle>
            <a:lvl1pPr algn="ctr">
              <a:defRPr b="1" i="0" spc="30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99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FB2C23F-ADD7-8A6B-E67B-C1D17A40B0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C4FDE-7442-1E67-69EC-7DF17731C0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5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Section Break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5817CA-4B75-3632-CDAC-5C948C1517A5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gundy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870C2F-E37C-D73A-9903-5E1FDED54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B270-D203-B725-BFF8-3818F1704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Burgundy Section Break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10DD02-06F9-BA44-ACE0-51E6BA7E9179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Section Brea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B25A94B-807A-1C40-AE11-97F5AFD04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0400" y="5029200"/>
            <a:ext cx="3657600" cy="3657600"/>
          </a:xfrm>
        </p:spPr>
        <p:txBody>
          <a:bodyPr lIns="0" tIns="0" rIns="0" bIns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20000" b="1" i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 sz="20000"/>
            </a:lvl2pPr>
            <a:lvl3pPr>
              <a:defRPr sz="20000"/>
            </a:lvl3pPr>
            <a:lvl4pPr>
              <a:defRPr sz="20000"/>
            </a:lvl4pPr>
            <a:lvl5pPr>
              <a:defRPr sz="20000"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BBD14-A1DA-7E4C-AACC-92740FC28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760" y="5029200"/>
            <a:ext cx="12801600" cy="3657600"/>
          </a:xfrm>
        </p:spPr>
        <p:txBody>
          <a:bodyPr/>
          <a:lstStyle>
            <a:lvl1pPr marL="0" marR="0" indent="0" algn="l" defTabSz="18283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18283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Navy Section Break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45F3A7-6598-76B1-9AFB-4C46282A581E}"/>
              </a:ext>
            </a:extLst>
          </p:cNvPr>
          <p:cNvCxnSpPr/>
          <p:nvPr userDrawn="1"/>
        </p:nvCxnSpPr>
        <p:spPr>
          <a:xfrm>
            <a:off x="7633010" y="5029200"/>
            <a:ext cx="0" cy="3657600"/>
          </a:xfrm>
          <a:prstGeom prst="line">
            <a:avLst/>
          </a:prstGeom>
          <a:ln w="1016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41DF-F796-4343-9761-C4FDE56E0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286000"/>
            <a:ext cx="11887200" cy="1828800"/>
          </a:xfrm>
        </p:spPr>
        <p:txBody>
          <a:bodyPr lIns="0" tIns="0" rIns="0" bIns="0"/>
          <a:lstStyle>
            <a:lvl1pPr>
              <a:defRPr sz="115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6E0721B-6BD8-DA6F-AFD3-618CF1A757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00400" y="5486400"/>
            <a:ext cx="11887200" cy="5943600"/>
          </a:xfrm>
        </p:spPr>
        <p:txBody>
          <a:bodyPr lIns="0" tIns="0" rIns="0" bIns="0">
            <a:noAutofit/>
          </a:bodyPr>
          <a:lstStyle>
            <a:lvl1pPr marL="742950" marR="0" indent="-742950" algn="l" defTabSz="1828343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solidFill>
                  <a:schemeClr val="tx2"/>
                </a:solidFill>
                <a:latin typeface="+mn-lt"/>
                <a:ea typeface="Fira Sans" panose="020B0503050000020004" pitchFamily="34" charset="0"/>
              </a:defRPr>
            </a:lvl1pPr>
            <a:lvl2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2pPr>
            <a:lvl3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3pPr>
            <a:lvl4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4pPr>
            <a:lvl5pPr>
              <a:lnSpc>
                <a:spcPct val="250000"/>
              </a:lnSpc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  <a:p>
            <a:pPr lvl="0"/>
            <a:r>
              <a:rPr lang="en-US" dirty="0"/>
              <a:t>You can write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EDC71-0304-EAF1-2A3A-33B720002FDE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029200" y="2743200"/>
            <a:ext cx="0" cy="3657600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indoor, person, table&#10;&#10;Description automatically generated">
            <a:extLst>
              <a:ext uri="{FF2B5EF4-FFF2-40B4-BE49-F238E27FC236}">
                <a16:creationId xmlns:a16="http://schemas.microsoft.com/office/drawing/2014/main" id="{22F06A4B-08FE-FDA6-B70E-733B822D7E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-2" b="6000"/>
          <a:stretch/>
        </p:blipFill>
        <p:spPr>
          <a:xfrm>
            <a:off x="0" y="0"/>
            <a:ext cx="243779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6F2910-ACE0-8A6B-E285-AC03388D4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54" y="0"/>
            <a:ext cx="24377904" cy="13716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627C0EA-4F9F-CD19-15BF-B2048C9D95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30552" y="10287000"/>
            <a:ext cx="20116800" cy="685800"/>
          </a:xfrm>
        </p:spPr>
        <p:txBody>
          <a:bodyPr lIns="0" tIns="0" rIns="182880" bIns="0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  <a:ea typeface="Fira Sans" panose="020B0503050000020004" pitchFamily="34" charset="0"/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  <a:lvl5pPr algn="ctr"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- Based on results from panel surveys conducted in 2020 and 2021 with a total of 3,347 adult participants throughout the state of Texas. Participants were selected to reflect current Texas demographics, including age, gender and ethnicity.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A8C086-05F6-0C8B-ED9A-C7B4088B3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298" y="4114800"/>
            <a:ext cx="22402800" cy="4572000"/>
          </a:xfrm>
        </p:spPr>
        <p:txBody>
          <a:bodyPr/>
          <a:lstStyle>
            <a:lvl1pPr marL="914400" indent="-914400">
              <a:defRPr sz="9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“1 in 4 Texans have experienced an opioid overdose or know someone who has.”</a:t>
            </a:r>
          </a:p>
        </p:txBody>
      </p:sp>
    </p:spTree>
    <p:extLst>
      <p:ext uri="{BB962C8B-B14F-4D97-AF65-F5344CB8AC3E}">
        <p14:creationId xmlns:p14="http://schemas.microsoft.com/office/powerpoint/2010/main" val="19177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 4 Tex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EEC-B203-8C49-8E48-741D68983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1143000"/>
            <a:ext cx="10058400" cy="2286000"/>
          </a:xfrm>
        </p:spPr>
        <p:txBody>
          <a:bodyPr lIns="0" tIns="0" rIns="0" bIns="0" anchor="t"/>
          <a:lstStyle>
            <a:lvl1pPr>
              <a:lnSpc>
                <a:spcPct val="100000"/>
              </a:lnSpc>
              <a:defRPr sz="4400" b="1" i="0" spc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1 in 4 Texans has experienced an opioid overdose or knows someone who has.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D7C475-3D83-87BA-C365-679335F7DC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490450" y="0"/>
            <a:ext cx="11887200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/>
            </a:lvl1pPr>
          </a:lstStyle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  <a:p>
            <a:pPr marL="457086" marR="0" lvl="0" indent="-457086" algn="l" defTabSz="1828343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AE58E98-4284-C1DC-E0F3-8DF89EC766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7135090"/>
            <a:ext cx="10058400" cy="543790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>
              <a:lnSpc>
                <a:spcPct val="125000"/>
              </a:lnSpc>
            </a:pPr>
            <a:r>
              <a:rPr lang="en-US" dirty="0"/>
              <a:t>From 2019-2021, 11,659 Texans died from an </a:t>
            </a:r>
            <a:br>
              <a:rPr lang="en-US" dirty="0"/>
            </a:br>
            <a:r>
              <a:rPr lang="en-US" dirty="0"/>
              <a:t>opioid-related overdose.</a:t>
            </a:r>
          </a:p>
          <a:p>
            <a:pPr>
              <a:lnSpc>
                <a:spcPct val="125000"/>
              </a:lnSpc>
            </a:pPr>
            <a:r>
              <a:rPr lang="en-US" dirty="0"/>
              <a:t>Comparatively, 15,410 Texans died from an </a:t>
            </a:r>
            <a:br>
              <a:rPr lang="en-US" dirty="0"/>
            </a:br>
            <a:r>
              <a:rPr lang="en-US" dirty="0"/>
              <a:t>opioid-related overdose between 1999-2016.</a:t>
            </a:r>
          </a:p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Texas.</a:t>
            </a:r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FD007D0-0C40-48B0-271F-C61BD071E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1600" y="4854954"/>
            <a:ext cx="10058400" cy="2272677"/>
          </a:xfrm>
        </p:spPr>
        <p:txBody>
          <a:bodyPr numCol="2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1428521" indent="-514350">
              <a:buFont typeface="+mj-lt"/>
              <a:buAutoNum type="arabicPeriod"/>
              <a:defRPr/>
            </a:lvl2pPr>
          </a:lstStyle>
          <a:p>
            <a:pPr lvl="1">
              <a:lnSpc>
                <a:spcPct val="12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25000"/>
              </a:lnSpc>
            </a:pPr>
            <a:r>
              <a:rPr lang="en-US" dirty="0"/>
              <a:t>Tarrant County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952BA8-6455-82C0-B9B6-77C526380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3429000"/>
            <a:ext cx="10058400" cy="1412632"/>
          </a:xfrm>
        </p:spPr>
        <p:txBody>
          <a:bodyPr numCol="1"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914171" indent="0">
              <a:buFont typeface="Arial" panose="020B0604020202020204" pitchFamily="34" charset="0"/>
              <a:buNone/>
              <a:defRPr/>
            </a:lvl2pPr>
          </a:lstStyle>
          <a:p>
            <a:pPr lvl="0">
              <a:lnSpc>
                <a:spcPct val="125000"/>
              </a:lnSpc>
            </a:pPr>
            <a:r>
              <a:rPr lang="en-US" dirty="0"/>
              <a:t>Top 5 counties in Texas with the highest counts of opioid overdose deaths (as of 2019).</a:t>
            </a:r>
          </a:p>
        </p:txBody>
      </p:sp>
    </p:spTree>
    <p:extLst>
      <p:ext uri="{BB962C8B-B14F-4D97-AF65-F5344CB8AC3E}">
        <p14:creationId xmlns:p14="http://schemas.microsoft.com/office/powerpoint/2010/main" val="105803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Quot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EA9BD-0594-09F6-5B1D-9088978CAEF2}"/>
              </a:ext>
            </a:extLst>
          </p:cNvPr>
          <p:cNvSpPr/>
          <p:nvPr userDrawn="1"/>
        </p:nvSpPr>
        <p:spPr>
          <a:xfrm>
            <a:off x="0" y="0"/>
            <a:ext cx="121889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DE7A8-FBE6-DF03-CF2E-B5EA1DB2DC8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3200400" y="228606"/>
            <a:ext cx="0" cy="36576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4F06878-236C-EB27-6669-45E692102D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1600" y="2514607"/>
            <a:ext cx="9144000" cy="9601187"/>
          </a:xfrm>
        </p:spPr>
        <p:txBody>
          <a:bodyPr numCol="1">
            <a:noAutofit/>
          </a:bodyPr>
          <a:lstStyle>
            <a:lvl1pPr marL="0" indent="0">
              <a:lnSpc>
                <a:spcPct val="125000"/>
              </a:lnSpc>
              <a:buFont typeface="Arial" panose="020B0604020202020204" pitchFamily="34" charset="0"/>
              <a:buNone/>
              <a:defRPr sz="6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Prescription opioids are 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C45A7B-F057-72ED-88DB-4684DCD70D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62050" y="3429000"/>
            <a:ext cx="9144000" cy="365760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DA3264C-E7AA-5323-F58F-B8B7BE755A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2050" y="2057406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BE9842-3F92-1354-1BCF-9223438B7D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62050" y="8458188"/>
            <a:ext cx="9144000" cy="3657594"/>
          </a:xfrm>
        </p:spPr>
        <p:txBody>
          <a:bodyPr numCol="1"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Cancer, and more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3073054-3B72-9927-3831-948449DDA5C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62050" y="7086594"/>
            <a:ext cx="9144000" cy="1371594"/>
          </a:xfrm>
        </p:spPr>
        <p:txBody>
          <a:bodyPr/>
          <a:lstStyle>
            <a:lvl1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 b="1" i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marL="0" indent="0">
              <a:buNone/>
            </a:pPr>
            <a:r>
              <a:rPr lang="en-US" b="1" dirty="0"/>
              <a:t>Prescribed to help with pain from:</a:t>
            </a:r>
          </a:p>
        </p:txBody>
      </p:sp>
    </p:spTree>
    <p:extLst>
      <p:ext uri="{BB962C8B-B14F-4D97-AF65-F5344CB8AC3E}">
        <p14:creationId xmlns:p14="http://schemas.microsoft.com/office/powerpoint/2010/main" val="375028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72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74" r:id="rId3"/>
    <p:sldLayoutId id="2147483675" r:id="rId4"/>
    <p:sldLayoutId id="2147483676" r:id="rId5"/>
    <p:sldLayoutId id="2147483672" r:id="rId6"/>
    <p:sldLayoutId id="2147483673" r:id="rId7"/>
    <p:sldLayoutId id="2147483680" r:id="rId8"/>
    <p:sldLayoutId id="2147483696" r:id="rId9"/>
    <p:sldLayoutId id="2147483697" r:id="rId10"/>
    <p:sldLayoutId id="2147483695" r:id="rId11"/>
    <p:sldLayoutId id="2147483698" r:id="rId12"/>
    <p:sldLayoutId id="2147483691" r:id="rId13"/>
    <p:sldLayoutId id="2147483678" r:id="rId14"/>
    <p:sldLayoutId id="2147483690" r:id="rId15"/>
    <p:sldLayoutId id="2147483681" r:id="rId16"/>
    <p:sldLayoutId id="2147483688" r:id="rId17"/>
    <p:sldLayoutId id="2147483684" r:id="rId18"/>
    <p:sldLayoutId id="2147483682" r:id="rId19"/>
    <p:sldLayoutId id="2147483686" r:id="rId20"/>
    <p:sldLayoutId id="2147483685" r:id="rId21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is9I_BsjO_U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ealthdata.dshs.texas.gov/dashboards/drugs-and-alcohol/opioids/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2w0zT1oCPVI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0552-1ECF-0911-BADF-CCE97A8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Preventing Prescription Opioid Misuse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342E5-4502-C201-A4EE-89BD85FF4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21936-9D7D-60C1-375D-885298CEB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PRESENTERS NAME</a:t>
            </a:r>
          </a:p>
        </p:txBody>
      </p:sp>
    </p:spTree>
    <p:extLst>
      <p:ext uri="{BB962C8B-B14F-4D97-AF65-F5344CB8AC3E}">
        <p14:creationId xmlns:p14="http://schemas.microsoft.com/office/powerpoint/2010/main" val="22881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3E6373-5C46-5E93-5B20-ABA2CC686E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Lortab</a:t>
            </a:r>
          </a:p>
          <a:p>
            <a:r>
              <a:rPr lang="en-US" dirty="0"/>
              <a:t>Ultram</a:t>
            </a:r>
          </a:p>
          <a:p>
            <a:r>
              <a:rPr lang="en-US" dirty="0"/>
              <a:t>Tylenol with Codeine</a:t>
            </a:r>
          </a:p>
          <a:p>
            <a:r>
              <a:rPr lang="en-US" dirty="0"/>
              <a:t>Percocet</a:t>
            </a:r>
          </a:p>
          <a:p>
            <a:r>
              <a:rPr lang="en-US" dirty="0"/>
              <a:t>Vicodin</a:t>
            </a:r>
          </a:p>
          <a:p>
            <a:r>
              <a:rPr lang="en-US" dirty="0"/>
              <a:t>OxyContin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9EC8-CE35-3AB6-5A31-8D31A4CF18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examples of brand names include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7154B-BEF1-B685-8B03-3ECBF56F82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A serious injury</a:t>
            </a:r>
          </a:p>
          <a:p>
            <a:r>
              <a:rPr lang="en-US" dirty="0"/>
              <a:t>Surgery</a:t>
            </a:r>
          </a:p>
          <a:p>
            <a:r>
              <a:rPr lang="en-US" dirty="0"/>
              <a:t>C-section birth</a:t>
            </a:r>
          </a:p>
          <a:p>
            <a:r>
              <a:rPr lang="en-US" dirty="0"/>
              <a:t>Cancer and more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F5F-A2ED-855C-1673-69FB0C6C06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Prescribed to help with pain from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97286-89AE-561F-B8D4-A9597EEF17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Prescription opioids are a class of powerful pain management medications.</a:t>
            </a:r>
          </a:p>
        </p:txBody>
      </p:sp>
    </p:spTree>
    <p:extLst>
      <p:ext uri="{BB962C8B-B14F-4D97-AF65-F5344CB8AC3E}">
        <p14:creationId xmlns:p14="http://schemas.microsoft.com/office/powerpoint/2010/main" val="154109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B158D-5F79-9656-DCB5-004D249CE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8BF8E-A915-A617-A342-E6FC03A8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Risks?</a:t>
            </a:r>
          </a:p>
        </p:txBody>
      </p:sp>
    </p:spTree>
    <p:extLst>
      <p:ext uri="{BB962C8B-B14F-4D97-AF65-F5344CB8AC3E}">
        <p14:creationId xmlns:p14="http://schemas.microsoft.com/office/powerpoint/2010/main" val="334030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LEARN THE RISKS OF OPIOID MISUSE</a:t>
            </a:r>
          </a:p>
        </p:txBody>
      </p:sp>
      <p:pic>
        <p:nvPicPr>
          <p:cNvPr id="4" name="Online Media 3" descr="Learn the Risks of Opioid Misuse">
            <a:hlinkClick r:id="" action="ppaction://media"/>
            <a:extLst>
              <a:ext uri="{FF2B5EF4-FFF2-40B4-BE49-F238E27FC236}">
                <a16:creationId xmlns:a16="http://schemas.microsoft.com/office/drawing/2014/main" id="{E6072F5A-44F5-4CAE-4E8D-ED28671E69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546" y="1004513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162DC-8D5E-FC94-5DAC-EE4C3EDA1D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0" dirty="0"/>
              <a:t>Your body can become dependent on prescription opioids after just seven days, potentially setting you on a path toward addiction.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D101-FBE6-448E-68CB-425904EF71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prescribed amount becomes less and less effective.</a:t>
            </a:r>
          </a:p>
          <a:p>
            <a:r>
              <a:rPr lang="en-US" dirty="0"/>
              <a:t>You would need more to manage the pain, which increases the risk of misuse and overdose.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CB835-3B33-40E6-F64E-7C56D9D70F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body and brain quickly get used to the medication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0C388-B0D2-2E46-188E-97E073583C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0"/>
            <a:ext cx="9144000" cy="365759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42424"/>
                </a:solidFill>
              </a:rPr>
              <a:t>Insomnia</a:t>
            </a:r>
          </a:p>
          <a:p>
            <a:r>
              <a:rPr lang="en-US" dirty="0">
                <a:solidFill>
                  <a:srgbClr val="242424"/>
                </a:solidFill>
              </a:rPr>
              <a:t>Anxiety</a:t>
            </a:r>
          </a:p>
          <a:p>
            <a:r>
              <a:rPr lang="en-US" dirty="0">
                <a:solidFill>
                  <a:srgbClr val="242424"/>
                </a:solidFill>
              </a:rPr>
              <a:t>Nausea</a:t>
            </a:r>
          </a:p>
          <a:p>
            <a:r>
              <a:rPr lang="en-US" dirty="0">
                <a:solidFill>
                  <a:srgbClr val="242424"/>
                </a:solidFill>
              </a:rPr>
              <a:t>Muscle aches</a:t>
            </a:r>
          </a:p>
          <a:p>
            <a:r>
              <a:rPr lang="en-US" dirty="0">
                <a:solidFill>
                  <a:srgbClr val="242424"/>
                </a:solidFill>
              </a:rPr>
              <a:t>Restlessness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B7907-083F-0881-19E0-2E69B44447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6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Look for signs of withdrawal after physical dependence</a:t>
            </a:r>
          </a:p>
        </p:txBody>
      </p:sp>
    </p:spTree>
    <p:extLst>
      <p:ext uri="{BB962C8B-B14F-4D97-AF65-F5344CB8AC3E}">
        <p14:creationId xmlns:p14="http://schemas.microsoft.com/office/powerpoint/2010/main" val="120088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3AD18-624D-D88A-0A11-BB13CD90A9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Opioids are powerful medications for people with severe pain but misusing them can be dangerous or even deadly.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4171F-A0B8-321B-2D36-C00A0DF017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Taking more than prescribed</a:t>
            </a:r>
          </a:p>
          <a:p>
            <a:pPr>
              <a:lnSpc>
                <a:spcPct val="100000"/>
              </a:lnSpc>
            </a:pPr>
            <a:r>
              <a:rPr lang="en-US" dirty="0"/>
              <a:t>Taking them without a prescription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C6EBB-4913-C874-346E-F11157480A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Misuse is taking opioids any way other than what is prescribed by a doctor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DBDD7-0192-3F44-E6A7-F549D3E20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862050" y="7772401"/>
            <a:ext cx="9144000" cy="3657594"/>
          </a:xfrm>
        </p:spPr>
        <p:txBody>
          <a:bodyPr/>
          <a:lstStyle/>
          <a:p>
            <a:r>
              <a:rPr lang="en-US" dirty="0"/>
              <a:t>Over sedation</a:t>
            </a:r>
          </a:p>
          <a:p>
            <a:r>
              <a:rPr lang="en-US" dirty="0"/>
              <a:t>Slowed breathing</a:t>
            </a:r>
          </a:p>
          <a:p>
            <a:r>
              <a:rPr lang="en-US" dirty="0"/>
              <a:t>Overdose</a:t>
            </a:r>
          </a:p>
          <a:p>
            <a:r>
              <a:rPr lang="en-US" dirty="0"/>
              <a:t>Death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BC2583-8794-07E2-6340-A24BAC65E1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862050" y="6400807"/>
            <a:ext cx="9144000" cy="1371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Taking more than necessary can lead to </a:t>
            </a:r>
            <a:br>
              <a:rPr lang="en-US" dirty="0"/>
            </a:br>
            <a:r>
              <a:rPr lang="en-US" dirty="0"/>
              <a:t>dangerous side effects</a:t>
            </a:r>
          </a:p>
        </p:txBody>
      </p:sp>
    </p:spTree>
    <p:extLst>
      <p:ext uri="{BB962C8B-B14F-4D97-AF65-F5344CB8AC3E}">
        <p14:creationId xmlns:p14="http://schemas.microsoft.com/office/powerpoint/2010/main" val="283489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9A24CE-0170-BB27-4D93-E58E50B0EF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862304" y="6172200"/>
            <a:ext cx="9144000" cy="4800595"/>
          </a:xfrm>
        </p:spPr>
        <p:txBody>
          <a:bodyPr>
            <a:noAutofit/>
          </a:bodyPr>
          <a:lstStyle/>
          <a:p>
            <a:r>
              <a:rPr lang="en-US" dirty="0"/>
              <a:t>Very small pupils</a:t>
            </a:r>
          </a:p>
          <a:p>
            <a:r>
              <a:rPr lang="en-US" dirty="0"/>
              <a:t>Unconscious</a:t>
            </a:r>
          </a:p>
          <a:p>
            <a:r>
              <a:rPr lang="en-US" dirty="0"/>
              <a:t>Face is extremely pale or feels clammy </a:t>
            </a:r>
            <a:br>
              <a:rPr lang="en-US" dirty="0"/>
            </a:br>
            <a:r>
              <a:rPr lang="en-US" dirty="0"/>
              <a:t>to the touch</a:t>
            </a:r>
          </a:p>
          <a:p>
            <a:r>
              <a:rPr lang="en-US" dirty="0"/>
              <a:t>Body goes limp</a:t>
            </a:r>
          </a:p>
          <a:p>
            <a:r>
              <a:rPr lang="en-US" dirty="0"/>
              <a:t>Fingernails or lips have a purple or blue color</a:t>
            </a:r>
          </a:p>
          <a:p>
            <a:r>
              <a:rPr lang="en-US" dirty="0"/>
              <a:t>Vomiting or making gurgling noises</a:t>
            </a:r>
          </a:p>
          <a:p>
            <a:r>
              <a:rPr lang="en-US" dirty="0"/>
              <a:t>Cannot be awakened or are unable to speak</a:t>
            </a:r>
          </a:p>
          <a:p>
            <a:r>
              <a:rPr lang="en-US" dirty="0"/>
              <a:t>Breathing or heartbeat slows or stops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7D16-7EC2-4523-C12B-70F1CAEA177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862304" y="5486400"/>
            <a:ext cx="91440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Signs of an overdose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B4FC5-16C3-CDC0-85D5-09FB94A6B8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62304" y="2514600"/>
            <a:ext cx="9144000" cy="2514594"/>
          </a:xfrm>
        </p:spPr>
        <p:txBody>
          <a:bodyPr/>
          <a:lstStyle/>
          <a:p>
            <a:r>
              <a:rPr lang="en-US" dirty="0"/>
              <a:t>Intentionally or unintentionally takes too much of an opioid.</a:t>
            </a:r>
          </a:p>
          <a:p>
            <a:r>
              <a:rPr lang="en-US" dirty="0"/>
              <a:t>Mixes opioids with other drugs or alcohol at a level that is toxic to the body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AB890-1CB2-C59D-5866-D36B547887A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62304" y="1828800"/>
            <a:ext cx="91440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Overdose can happen when a person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FA63FF-F0A9-B718-2793-66C81D3510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sz="9600" b="0" dirty="0"/>
              <a:t>Learn the signs of an overdose.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299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1CA752-FC95-5668-689F-A2C29C93DA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990320" y="2743200"/>
            <a:ext cx="9054355" cy="73152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Call 911 right away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Try to wake the person 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Give naloxone, if available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Begin rescue breathing or CPR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the person on their side to prevent choking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Stay with the person until emergency services arrive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FB38F3-4B3C-DB85-DEDD-D8510EF5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1695" y="1882587"/>
            <a:ext cx="9144000" cy="914406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How to respond to an overdose</a:t>
            </a:r>
          </a:p>
        </p:txBody>
      </p:sp>
      <p:pic>
        <p:nvPicPr>
          <p:cNvPr id="7" name="Picture Placeholder 6" descr="A picture containing outdoor, person, close&#10;&#10;Description automatically generated">
            <a:extLst>
              <a:ext uri="{FF2B5EF4-FFF2-40B4-BE49-F238E27FC236}">
                <a16:creationId xmlns:a16="http://schemas.microsoft.com/office/drawing/2014/main" id="{97601276-9108-7342-86B4-8866A7B023C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20390" r="20390"/>
          <a:stretch/>
        </p:blipFill>
        <p:spPr/>
      </p:pic>
    </p:spTree>
    <p:extLst>
      <p:ext uri="{BB962C8B-B14F-4D97-AF65-F5344CB8AC3E}">
        <p14:creationId xmlns:p14="http://schemas.microsoft.com/office/powerpoint/2010/main" val="2884673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C63B6-C1FB-542F-BEB0-89A6DCE14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7D722-2F91-22DC-3ED3-D05A6CC8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381279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BFF3C53-64A5-D2A4-6939-8E681D59394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4DFC2-A4C2-06FC-4A22-791EE35021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Risk of Addiction and Overdose</a:t>
            </a:r>
          </a:p>
          <a:p>
            <a:pPr lvl="1"/>
            <a:r>
              <a:rPr lang="en-US" dirty="0"/>
              <a:t>Drugs and alcohol change parts of your brain that impact how you think and act.</a:t>
            </a:r>
          </a:p>
          <a:p>
            <a:pPr lvl="1"/>
            <a:r>
              <a:rPr lang="en-US" dirty="0"/>
              <a:t>The more you use them, the harder it can be to stop, even if you want to.</a:t>
            </a:r>
          </a:p>
          <a:p>
            <a:pPr lvl="1"/>
            <a:r>
              <a:rPr lang="en-US" dirty="0"/>
              <a:t>Opioids affect the part of the brain that controls breathing. A high dose of opioids can cause an overdose, slowing or stopping of breathing and sometimes resulting in death.</a:t>
            </a:r>
          </a:p>
          <a:p>
            <a:r>
              <a:rPr lang="en-US" dirty="0"/>
              <a:t>Future Plans</a:t>
            </a:r>
          </a:p>
          <a:p>
            <a:pPr lvl="1"/>
            <a:r>
              <a:rPr lang="en-US" dirty="0"/>
              <a:t>Don’t let drug and alcohol use change or control your plans for the future.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DB38ED-E48B-01F5-0C36-4F4435B5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169387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BA5558B-B4EF-04D5-8547-30A91C2AD4B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13AA5-35A1-7B34-5223-68310EA554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Activities and Hobbies</a:t>
            </a:r>
          </a:p>
          <a:p>
            <a:pPr lvl="1"/>
            <a:r>
              <a:rPr lang="en-US" dirty="0"/>
              <a:t>Participating in sports, music, hobbies or other activities can help you build friendships, stay in shape, get into college, receive scholarships </a:t>
            </a:r>
            <a:br>
              <a:rPr lang="en-US" dirty="0"/>
            </a:br>
            <a:r>
              <a:rPr lang="en-US" dirty="0"/>
              <a:t>and have fun.</a:t>
            </a:r>
          </a:p>
          <a:p>
            <a:r>
              <a:rPr lang="en-US" dirty="0"/>
              <a:t>Expense</a:t>
            </a:r>
          </a:p>
          <a:p>
            <a:pPr lvl="1"/>
            <a:r>
              <a:rPr lang="en-US" dirty="0"/>
              <a:t>Drugs and alcohol are not just illegal for people your age, they’re expensive.</a:t>
            </a:r>
          </a:p>
          <a:p>
            <a:pPr lvl="1"/>
            <a:r>
              <a:rPr lang="en-US" dirty="0"/>
              <a:t>They cost money you could be saving or spending on other things you want, need or enjoy.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80CCBF-412A-0362-08DF-F37FE805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Not to Misuse Opioids</a:t>
            </a:r>
          </a:p>
        </p:txBody>
      </p:sp>
    </p:spTree>
    <p:extLst>
      <p:ext uri="{BB962C8B-B14F-4D97-AF65-F5344CB8AC3E}">
        <p14:creationId xmlns:p14="http://schemas.microsoft.com/office/powerpoint/2010/main" val="323708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47D4-ADC7-4D0A-EA9B-CEBBEA92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2DB8-E3EE-B02A-C578-055CE6E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Texas Targeted Opioid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629ED-9DD9-A6AA-DDE1-6B552F318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932DF2-FE2C-E6E2-2BD0-71CCEA20F7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119568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BD0C4A-247C-BB65-E77A-764E7E6BE0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EF46-31A6-A407-B25F-8322D9A9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You Can Take</a:t>
            </a:r>
          </a:p>
        </p:txBody>
      </p:sp>
    </p:spTree>
    <p:extLst>
      <p:ext uri="{BB962C8B-B14F-4D97-AF65-F5344CB8AC3E}">
        <p14:creationId xmlns:p14="http://schemas.microsoft.com/office/powerpoint/2010/main" val="1930154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962230-F377-AED9-E456-BA3BF4C6D1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75A1B-9A9C-D017-5984-7805D6C2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CB0D-231B-915F-6061-F0F31EE21F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Explore new ways of dealing with stress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E0191-6CF7-416F-089F-E67F6172E1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Music, reading, writing, art, painting, sewing, cooking</a:t>
            </a:r>
          </a:p>
          <a:p>
            <a:r>
              <a:rPr lang="en-US" dirty="0"/>
              <a:t>Getting outdoors, spending time in nature, walking, exercising</a:t>
            </a:r>
          </a:p>
          <a:p>
            <a:r>
              <a:rPr lang="en-US" dirty="0"/>
              <a:t>Talking with friends you trust or just being by yourself, </a:t>
            </a:r>
            <a:br>
              <a:rPr lang="en-US" dirty="0"/>
            </a:br>
            <a:r>
              <a:rPr lang="en-US" dirty="0"/>
              <a:t>disconnected from social media</a:t>
            </a:r>
          </a:p>
          <a:p>
            <a:r>
              <a:rPr lang="en-US" dirty="0"/>
              <a:t>Caring for plants, decluttering or tidying up</a:t>
            </a:r>
          </a:p>
          <a:p>
            <a:r>
              <a:rPr lang="en-US" dirty="0"/>
              <a:t>Praying, meditating, wellness playlists</a:t>
            </a:r>
          </a:p>
          <a:p>
            <a:pPr lvl="1"/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B9E9B16-FB31-673E-FA19-076C275C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25" y="43434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8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EF0796-5542-294E-A101-4D1CB6D6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2825B-603D-B8E9-EA9A-97595076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82B55-F4E9-871C-713C-D0C0512A4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0" y="8686801"/>
            <a:ext cx="13487400" cy="685530"/>
          </a:xfrm>
        </p:spPr>
        <p:txBody>
          <a:bodyPr/>
          <a:lstStyle/>
          <a:p>
            <a:r>
              <a:rPr lang="en-US" spc="0" dirty="0">
                <a:solidFill>
                  <a:schemeClr val="accent2"/>
                </a:solidFill>
              </a:rPr>
              <a:t>Further educate yourself about opioids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83578-BF51-7591-4D5C-B276C4EFE0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0"/>
            <a:ext cx="13487400" cy="1143000"/>
          </a:xfrm>
        </p:spPr>
        <p:txBody>
          <a:bodyPr/>
          <a:lstStyle/>
          <a:p>
            <a:r>
              <a:rPr lang="en-US" b="0" dirty="0">
                <a:solidFill>
                  <a:schemeClr val="accent2"/>
                </a:solidFill>
              </a:rPr>
              <a:t>Make your own personal commitment not to misuse opioids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BA369-BCF2-4222-4AC9-AA21FEB26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600" y="5715000"/>
            <a:ext cx="13487400" cy="2743200"/>
          </a:xfrm>
        </p:spPr>
        <p:txBody>
          <a:bodyPr/>
          <a:lstStyle/>
          <a:p>
            <a:r>
              <a:rPr lang="en-US" dirty="0"/>
              <a:t>Talk to your friends and encourage them not to misuse opioids</a:t>
            </a:r>
          </a:p>
          <a:p>
            <a:pPr lvl="1"/>
            <a:r>
              <a:rPr lang="en-US" dirty="0"/>
              <a:t>It doesn’t have to be an emotionally led topic</a:t>
            </a:r>
          </a:p>
          <a:p>
            <a:pPr lvl="1"/>
            <a:r>
              <a:rPr lang="en-US" dirty="0"/>
              <a:t>You can treat it like any other conversation you’d have with them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00DA14-8148-77CB-ABFA-668624F6B2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43600" y="9698903"/>
            <a:ext cx="13487400" cy="2043816"/>
          </a:xfrm>
        </p:spPr>
        <p:txBody>
          <a:bodyPr/>
          <a:lstStyle/>
          <a:p>
            <a:r>
              <a:rPr lang="en-US" dirty="0"/>
              <a:t>Further educate yourself about opioids</a:t>
            </a:r>
          </a:p>
          <a:p>
            <a:pPr lvl="1"/>
            <a:r>
              <a:rPr lang="en-US" b="1" dirty="0" err="1"/>
              <a:t>txopioidresponse.org</a:t>
            </a:r>
            <a:endParaRPr lang="en-US" b="1" dirty="0"/>
          </a:p>
          <a:p>
            <a:pPr lvl="1"/>
            <a:r>
              <a:rPr lang="en-US" b="1" dirty="0"/>
              <a:t>Find a local substance use prevention coalition near you: </a:t>
            </a:r>
            <a:r>
              <a:rPr lang="en-US" b="1" dirty="0" err="1"/>
              <a:t>txsdy.org</a:t>
            </a:r>
            <a:r>
              <a:rPr lang="en-US" b="1" dirty="0"/>
              <a:t>/coalitions/</a:t>
            </a:r>
          </a:p>
          <a:p>
            <a:pPr lvl="1"/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FFCF8A-B958-F036-3185-E72047F0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68" y="8688811"/>
            <a:ext cx="2043816" cy="20438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998AB-80B4-E9D6-BA08-1872BC426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114800"/>
            <a:ext cx="2730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5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3B558B-683D-C7DB-57B0-71C5C1875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90210" y="4543918"/>
            <a:ext cx="10533279" cy="100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77A407-9F46-D99F-43E7-6AFDAEF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By Example</a:t>
            </a:r>
            <a:endParaRPr lang="en-US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AF8FE-6134-BE9C-6B87-DD2847743EC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3600" y="4114801"/>
            <a:ext cx="12344399" cy="1145758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3600" spc="0" dirty="0">
                <a:solidFill>
                  <a:schemeClr val="accent2"/>
                </a:solidFill>
              </a:rPr>
              <a:t>Find someone you can talk 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8E38F-6761-DF80-BCAD-6D1F3B3513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43599" y="5712241"/>
            <a:ext cx="12246611" cy="6626639"/>
          </a:xfrm>
        </p:spPr>
        <p:txBody>
          <a:bodyPr/>
          <a:lstStyle/>
          <a:p>
            <a:r>
              <a:rPr lang="en-US" dirty="0"/>
              <a:t>Leaning on adults you trust can help you navigate situations where:</a:t>
            </a:r>
          </a:p>
          <a:p>
            <a:pPr lvl="1"/>
            <a:r>
              <a:rPr lang="en-US" dirty="0"/>
              <a:t>You feel tempted or pressure to misuse opioids</a:t>
            </a:r>
          </a:p>
          <a:p>
            <a:pPr lvl="1"/>
            <a:r>
              <a:rPr lang="en-US" dirty="0"/>
              <a:t>You are struggling with opioid misuse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89E3BF8-B687-F428-21D2-917062FC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5" y="4114801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71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9F7B-3DD9-97D1-1370-5C467108B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406009"/>
            <a:ext cx="20574000" cy="3657600"/>
          </a:xfrm>
        </p:spPr>
        <p:txBody>
          <a:bodyPr/>
          <a:lstStyle/>
          <a:p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You respect yourself and want to make decisions that are best for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04ED6-DE0B-AFDE-FE3B-E5F18390FE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9225" y="8481390"/>
            <a:ext cx="16459200" cy="1981202"/>
          </a:xfrm>
        </p:spPr>
        <p:txBody>
          <a:bodyPr>
            <a:noAutofit/>
          </a:bodyPr>
          <a:lstStyle/>
          <a:p>
            <a:r>
              <a:rPr lang="en-US" sz="3200" dirty="0"/>
              <a:t>Trust yourself and your choice not to use drugs or alcohol.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8AB27-87BB-7CFE-9556-A51F755CB7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8800" y="11430000"/>
            <a:ext cx="20574000" cy="701675"/>
          </a:xfrm>
        </p:spPr>
        <p:txBody>
          <a:bodyPr/>
          <a:lstStyle/>
          <a:p>
            <a:r>
              <a:rPr lang="en-US" dirty="0"/>
              <a:t>PRESENTER CREDENTIALS AND CONTACT INFO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E2E1FD-7DD1-316F-6224-53460417D9E7}"/>
              </a:ext>
            </a:extLst>
          </p:cNvPr>
          <p:cNvCxnSpPr/>
          <p:nvPr/>
        </p:nvCxnSpPr>
        <p:spPr>
          <a:xfrm>
            <a:off x="10373879" y="7884436"/>
            <a:ext cx="362989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8B8A-6003-8D63-6ACA-D0A3B84B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E99A9-B33E-D468-C2A2-ED47DE72F3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Opioid Crisis in Texas</a:t>
            </a:r>
          </a:p>
          <a:p>
            <a:r>
              <a:rPr lang="en-US" dirty="0"/>
              <a:t>What Are Opioids?</a:t>
            </a:r>
          </a:p>
          <a:p>
            <a:r>
              <a:rPr lang="en-US" dirty="0"/>
              <a:t>What Are the Risks?</a:t>
            </a:r>
          </a:p>
          <a:p>
            <a:r>
              <a:rPr lang="en-US" dirty="0"/>
              <a:t>Reasons Not to Use Opioids </a:t>
            </a:r>
          </a:p>
          <a:p>
            <a:r>
              <a:rPr lang="en-US" dirty="0"/>
              <a:t>Actions You Can Take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B194B9-1849-81D8-10D9-983AE5C90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- PPRI, Texas School Survey of Drug and Alcohol Use, 2020.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62835-7C03-7A78-AA98-12265CA9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“Nearly one in five Texas high school students have taken prescription drugs without a doctor’s prescription.”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A7B9D-5DBA-B5C4-1B9D-B408DD9741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D3FFC-2236-BD40-61FA-A66234F5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Opioid Crisis in Texas</a:t>
            </a:r>
          </a:p>
        </p:txBody>
      </p:sp>
    </p:spTree>
    <p:extLst>
      <p:ext uri="{BB962C8B-B14F-4D97-AF65-F5344CB8AC3E}">
        <p14:creationId xmlns:p14="http://schemas.microsoft.com/office/powerpoint/2010/main" val="69157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E461-CB81-73FD-3155-809405CD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14400"/>
            <a:ext cx="10058400" cy="2286000"/>
          </a:xfrm>
        </p:spPr>
        <p:txBody>
          <a:bodyPr/>
          <a:lstStyle/>
          <a:p>
            <a:r>
              <a:rPr lang="en-US" dirty="0"/>
              <a:t>One in four Texans has experienced an opioid overdose or knows someone who has.</a:t>
            </a:r>
          </a:p>
        </p:txBody>
      </p:sp>
      <p:pic>
        <p:nvPicPr>
          <p:cNvPr id="8" name="Picture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4C331E-03AA-25B8-0660-3776EE50FCB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/>
          <a:stretch>
            <a:fillRect/>
          </a:stretch>
        </p:blipFill>
        <p:spPr>
          <a:xfrm>
            <a:off x="11430000" y="0"/>
            <a:ext cx="11887200" cy="13716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32C94-DFA8-88BB-C9B8-31935D8642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71600" y="6629400"/>
            <a:ext cx="10817225" cy="5437909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Prescription drug overdose is a leading cause of maternal mortality in Texas </a:t>
            </a:r>
            <a:r>
              <a:rPr lang="en-US" sz="2400" i="1" dirty="0"/>
              <a:t>(Texas Health and Human Services).</a:t>
            </a:r>
            <a:endParaRPr lang="en-US" i="1" dirty="0"/>
          </a:p>
          <a:p>
            <a:pPr>
              <a:lnSpc>
                <a:spcPct val="125000"/>
              </a:lnSpc>
            </a:pPr>
            <a:r>
              <a:rPr lang="en-US" dirty="0"/>
              <a:t>Nearly one in five Texas high school students have taken prescription drugs without a doctor’s prescription </a:t>
            </a:r>
            <a:r>
              <a:rPr lang="en-US" sz="2400" i="1" dirty="0"/>
              <a:t>(Texas Health and Human Services).</a:t>
            </a:r>
            <a:endParaRPr lang="en-US" i="1" dirty="0"/>
          </a:p>
          <a:p>
            <a:pPr>
              <a:lnSpc>
                <a:spcPct val="125000"/>
              </a:lnSpc>
            </a:pPr>
            <a:r>
              <a:rPr lang="en-US" dirty="0"/>
              <a:t>In 2020, nearly 92,000 people died from drug overdoses, making it a leading cause of injury-related death in the United States. Of those deaths, nearly 75% involved a prescription or illicit opioid. Drug overdose deaths continue to increase in the United States </a:t>
            </a:r>
            <a:r>
              <a:rPr lang="en-US" sz="2400" i="1" dirty="0"/>
              <a:t>(Centers for Disease Control and Prevention).</a:t>
            </a:r>
            <a:endParaRPr lang="en-US" i="1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4A06A-B6E5-A703-1AA3-6347B15AA0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71600" y="4343400"/>
            <a:ext cx="10058400" cy="2272677"/>
          </a:xfrm>
        </p:spPr>
        <p:txBody>
          <a:bodyPr/>
          <a:lstStyle/>
          <a:p>
            <a:pPr lvl="1">
              <a:lnSpc>
                <a:spcPct val="135000"/>
              </a:lnSpc>
            </a:pPr>
            <a:r>
              <a:rPr lang="en-US" dirty="0"/>
              <a:t>Harris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Dallas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Bexar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Travis County</a:t>
            </a:r>
          </a:p>
          <a:p>
            <a:pPr lvl="1">
              <a:lnSpc>
                <a:spcPct val="135000"/>
              </a:lnSpc>
            </a:pPr>
            <a:r>
              <a:rPr lang="en-US" dirty="0"/>
              <a:t>Tarrant County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6B3938-72B6-BCAE-829B-DC7A374A0F9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1600" y="3200400"/>
            <a:ext cx="10058400" cy="1412632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Top five counties in Texas with the highest counts of opioid overdose deaths as of 2019: </a:t>
            </a:r>
          </a:p>
        </p:txBody>
      </p:sp>
    </p:spTree>
    <p:extLst>
      <p:ext uri="{BB962C8B-B14F-4D97-AF65-F5344CB8AC3E}">
        <p14:creationId xmlns:p14="http://schemas.microsoft.com/office/powerpoint/2010/main" val="83188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A31E-11EB-041C-B6A1-B59BE5B6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6492C-93CB-58C5-1983-6CFD627F6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REGION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B1DE-D67B-A063-BF90-4874CDDB85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You can present regional data specific to your organizations area here.</a:t>
            </a:r>
          </a:p>
          <a:p>
            <a:r>
              <a:rPr lang="en-US" dirty="0"/>
              <a:t>See HHS Texas Health Data: </a:t>
            </a:r>
            <a:br>
              <a:rPr lang="en-US" dirty="0"/>
            </a:br>
            <a:r>
              <a:rPr lang="en-US" dirty="0">
                <a:hlinkClick r:id="rId2"/>
              </a:rPr>
              <a:t>https://healthdata.dshs.texas.gov/dashboards/drugs-and-alcohol/opioids/</a:t>
            </a:r>
            <a:endParaRPr lang="en-US" dirty="0"/>
          </a:p>
          <a:p>
            <a:r>
              <a:rPr lang="en-US" dirty="0"/>
              <a:t>Titles and subtitles can be changed</a:t>
            </a:r>
          </a:p>
        </p:txBody>
      </p:sp>
    </p:spTree>
    <p:extLst>
      <p:ext uri="{BB962C8B-B14F-4D97-AF65-F5344CB8AC3E}">
        <p14:creationId xmlns:p14="http://schemas.microsoft.com/office/powerpoint/2010/main" val="58009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AC63BD-6E4B-8EE9-D521-5A2C86444D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6797F9-9D74-8C44-E782-9D29C65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Opioids?</a:t>
            </a:r>
          </a:p>
        </p:txBody>
      </p:sp>
    </p:spTree>
    <p:extLst>
      <p:ext uri="{BB962C8B-B14F-4D97-AF65-F5344CB8AC3E}">
        <p14:creationId xmlns:p14="http://schemas.microsoft.com/office/powerpoint/2010/main" val="177048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85BA1-6D31-67B0-999C-9A2C5679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VIDEO: </a:t>
            </a:r>
            <a:br>
              <a:rPr lang="en-US" dirty="0"/>
            </a:br>
            <a:r>
              <a:rPr lang="en-US" dirty="0"/>
              <a:t>SEE HOW PRESCRIPTION OPIOIDS WORK</a:t>
            </a:r>
          </a:p>
        </p:txBody>
      </p:sp>
      <p:pic>
        <p:nvPicPr>
          <p:cNvPr id="6" name="Online Media 5" descr="See How Prescription Opioids Work">
            <a:hlinkClick r:id="" action="ppaction://media"/>
            <a:extLst>
              <a:ext uri="{FF2B5EF4-FFF2-40B4-BE49-F238E27FC236}">
                <a16:creationId xmlns:a16="http://schemas.microsoft.com/office/drawing/2014/main" id="{0B54B308-8520-D091-8000-C46890A7D3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546" y="1066995"/>
            <a:ext cx="20720304" cy="117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TOR 2021 RGB">
      <a:dk1>
        <a:srgbClr val="242424"/>
      </a:dk1>
      <a:lt1>
        <a:srgbClr val="FFFFFF"/>
      </a:lt1>
      <a:dk2>
        <a:srgbClr val="232423"/>
      </a:dk2>
      <a:lt2>
        <a:srgbClr val="FFFFFF"/>
      </a:lt2>
      <a:accent1>
        <a:srgbClr val="003087"/>
      </a:accent1>
      <a:accent2>
        <a:srgbClr val="005CB9"/>
      </a:accent2>
      <a:accent3>
        <a:srgbClr val="00B3E3"/>
      </a:accent3>
      <a:accent4>
        <a:srgbClr val="691B32"/>
      </a:accent4>
      <a:accent5>
        <a:srgbClr val="AB2328"/>
      </a:accent5>
      <a:accent6>
        <a:srgbClr val="FF3A1E"/>
      </a:accent6>
      <a:hlink>
        <a:srgbClr val="242424"/>
      </a:hlink>
      <a:folHlink>
        <a:srgbClr val="005C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Targeted Opioid Response -CoBranding - PowerPoint Template" id="{F17D561D-7149-5C44-97CF-F7582FE6C788}" vid="{CFD2B147-AE9C-FA42-88F0-A818009F63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BA79E5ECF62040AB43208B743EC59E" ma:contentTypeVersion="12" ma:contentTypeDescription="Create a new document." ma:contentTypeScope="" ma:versionID="c09748022f61a912d9b9ff851805bb5c">
  <xsd:schema xmlns:xsd="http://www.w3.org/2001/XMLSchema" xmlns:xs="http://www.w3.org/2001/XMLSchema" xmlns:p="http://schemas.microsoft.com/office/2006/metadata/properties" xmlns:ns3="04d525ea-4699-468c-be25-8c4dd8135c6d" xmlns:ns4="fab59061-0ba0-40aa-9220-350084df7501" targetNamespace="http://schemas.microsoft.com/office/2006/metadata/properties" ma:root="true" ma:fieldsID="c54c2a6499e758d7d0025395878c2ce4" ns3:_="" ns4:_="">
    <xsd:import namespace="04d525ea-4699-468c-be25-8c4dd8135c6d"/>
    <xsd:import namespace="fab59061-0ba0-40aa-9220-350084df75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525ea-4699-468c-be25-8c4dd8135c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59061-0ba0-40aa-9220-350084df750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F4911A-09A9-41C1-9E1D-AF1B4F1C5A20}">
  <ds:schemaRefs>
    <ds:schemaRef ds:uri="04d525ea-4699-468c-be25-8c4dd8135c6d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fab59061-0ba0-40aa-9220-350084df7501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113D33C-7296-4908-BBF3-B3AC9259CB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297A43-1004-4D05-8EAB-74CAF9A8E9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525ea-4699-468c-be25-8c4dd8135c6d"/>
    <ds:schemaRef ds:uri="fab59061-0ba0-40aa-9220-350084df75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Texas Targeted Opioid Response -CoBranding - PowerPoint Template</Template>
  <TotalTime>3403</TotalTime>
  <Words>991</Words>
  <Application>Microsoft Office PowerPoint</Application>
  <PresentationFormat>Custom</PresentationFormat>
  <Paragraphs>139</Paragraphs>
  <Slides>24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Arial Black</vt:lpstr>
      <vt:lpstr>Calibri</vt:lpstr>
      <vt:lpstr>Office Theme</vt:lpstr>
      <vt:lpstr>Preventing Prescription Opioid Misuse</vt:lpstr>
      <vt:lpstr>Presenting Organization</vt:lpstr>
      <vt:lpstr>Agenda</vt:lpstr>
      <vt:lpstr>“Nearly one in five Texas high school students have taken prescription drugs without a doctor’s prescription.”</vt:lpstr>
      <vt:lpstr>Opioid Crisis in Texas</vt:lpstr>
      <vt:lpstr>One in four Texans has experienced an opioid overdose or knows someone who has.</vt:lpstr>
      <vt:lpstr>Regional Data</vt:lpstr>
      <vt:lpstr>What Are Opioids?</vt:lpstr>
      <vt:lpstr>INSERT VIDEO:  SEE HOW PRESCRIPTION OPIOIDS WORK</vt:lpstr>
      <vt:lpstr>PowerPoint Presentation</vt:lpstr>
      <vt:lpstr>What Are The Risks?</vt:lpstr>
      <vt:lpstr>INSERT VIDEO:  LEARN THE RISKS OF OPIOID MISUSE</vt:lpstr>
      <vt:lpstr>PowerPoint Presentation</vt:lpstr>
      <vt:lpstr>PowerPoint Presentation</vt:lpstr>
      <vt:lpstr>PowerPoint Presentation</vt:lpstr>
      <vt:lpstr>How to respond to an overdose</vt:lpstr>
      <vt:lpstr>Reasons Not to Misuse Opioids</vt:lpstr>
      <vt:lpstr>Reasons Not to Misuse Opioids</vt:lpstr>
      <vt:lpstr>Reasons Not to Misuse Opioids</vt:lpstr>
      <vt:lpstr>Actions You Can Take</vt:lpstr>
      <vt:lpstr>Lead By Example</vt:lpstr>
      <vt:lpstr>Lead By Example</vt:lpstr>
      <vt:lpstr>Lead By Example</vt:lpstr>
      <vt:lpstr>  You respect yourself and want to make decisions that are best for you.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Berns, Kaitlin</dc:creator>
  <cp:keywords/>
  <dc:description/>
  <cp:lastModifiedBy>Anaya Rodriguez, Laura</cp:lastModifiedBy>
  <cp:revision>539</cp:revision>
  <dcterms:created xsi:type="dcterms:W3CDTF">2021-12-09T15:54:24Z</dcterms:created>
  <dcterms:modified xsi:type="dcterms:W3CDTF">2023-02-03T20:53:45Z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0x01010047BA79E5ECF62040AB43208B743EC59E</vt:lpwstr>
  </property>
</Properties>
</file>